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0" r:id="rId4"/>
  </p:sldMasterIdLst>
  <p:notesMasterIdLst>
    <p:notesMasterId r:id="rId19"/>
  </p:notesMasterIdLst>
  <p:sldIdLst>
    <p:sldId id="256" r:id="rId5"/>
    <p:sldId id="257" r:id="rId6"/>
    <p:sldId id="258" r:id="rId7"/>
    <p:sldId id="266" r:id="rId8"/>
    <p:sldId id="269" r:id="rId9"/>
    <p:sldId id="25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6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0EBA7-EB7B-43CF-A9AC-0FE1518FAC19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F2243-FB7D-40AD-ACA4-B3D53AE4A9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69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6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51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4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6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49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543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0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6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35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44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4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89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ingjamesbibleonline.org/Galatians-2-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63FE6F10-B3AD-4403-94CA-F5115528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364D6A39-A4F7-4B00-9F42-3BC67177D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46887"/>
            <a:ext cx="4397755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3553ADF-88A1-4645-B819-890CA3DF7D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370284" y="4405863"/>
            <a:ext cx="2763075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B5D0D97D-7911-4A25-88E2-4D81FD4AB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7C757-2541-4033-8B27-9DE6B85DF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8028" y="2892700"/>
            <a:ext cx="3507586" cy="3647761"/>
          </a:xfrm>
        </p:spPr>
        <p:txBody>
          <a:bodyPr>
            <a:noAutofit/>
          </a:bodyPr>
          <a:lstStyle/>
          <a:p>
            <a:r>
              <a:rPr lang="en-US" sz="3200" i="1" u="sng" dirty="0">
                <a:solidFill>
                  <a:schemeClr val="bg1"/>
                </a:solidFill>
                <a:hlinkClick r:id="rId2" tooltip="Galatians 2: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Galatians 2:20</a:t>
            </a:r>
            <a:r>
              <a:rPr lang="en-US" sz="3200" i="1" u="sng" dirty="0">
                <a:solidFill>
                  <a:schemeClr val="bg1"/>
                </a:solidFill>
              </a:rPr>
              <a:t> </a:t>
            </a:r>
            <a:br>
              <a:rPr lang="en-US" sz="3200" b="0" dirty="0">
                <a:solidFill>
                  <a:schemeClr val="bg1"/>
                </a:solidFill>
              </a:rPr>
            </a:br>
            <a:b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I am crucified with Christ: nevertheless I live; yet not I, but Christ liveth in me: and the life which I now live in the flesh </a:t>
            </a:r>
            <a:r>
              <a:rPr lang="en-US" sz="3200" i="1" u="sng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live by the faith of the Son of God</a:t>
            </a:r>
            <a:r>
              <a:rPr lang="en-US" sz="320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who loved me, and gave himself for me</a:t>
            </a:r>
            <a:r>
              <a:rPr lang="en-US" sz="1050" cap="none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  <a:endParaRPr lang="en-US" sz="1000" i="1" u="sng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B4B1EC-C7F9-D8A9-45C1-FAAFB64B3C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821"/>
          <a:stretch/>
        </p:blipFill>
        <p:spPr>
          <a:xfrm>
            <a:off x="872064" y="857675"/>
            <a:ext cx="6045576" cy="51406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040198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spc="300" dirty="0">
                <a:solidFill>
                  <a:schemeClr val="bg1">
                    <a:lumMod val="75000"/>
                    <a:lumOff val="25000"/>
                  </a:scheme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TRUTH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738000"/>
            <a:ext cx="12192000" cy="248957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Your imperfection</a:t>
            </a:r>
          </a:p>
          <a:p>
            <a:pPr algn="ctr" defTabSz="293511" hangingPunct="0"/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</a:rPr>
              <a:t>Is instinctive</a:t>
            </a:r>
            <a:r>
              <a:rPr lang="en-US" sz="8000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</a:rPr>
              <a:t>.</a:t>
            </a:r>
            <a:endParaRPr lang="en-US" sz="8000" i="1" spc="300" dirty="0">
              <a:solidFill>
                <a:schemeClr val="bg1"/>
              </a:solidFill>
              <a:latin typeface="Helvetica Light Oblique" charset="0"/>
              <a:ea typeface="Helvetica Light Oblique" charset="0"/>
              <a:cs typeface="Helvetica Light Oblique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418210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spc="300" dirty="0">
                <a:solidFill>
                  <a:schemeClr val="bg1">
                    <a:lumMod val="75000"/>
                    <a:lumOff val="25000"/>
                  </a:scheme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TRUTH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738000"/>
            <a:ext cx="12192000" cy="248957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Your imperfections</a:t>
            </a:r>
            <a:b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</a:br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are harmful</a:t>
            </a:r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</a:rPr>
              <a:t>.</a:t>
            </a:r>
            <a:endParaRPr lang="en-US" sz="8000" b="1" i="1" spc="300" dirty="0">
              <a:solidFill>
                <a:schemeClr val="bg1"/>
              </a:solidFill>
              <a:latin typeface="Helvetica Light Oblique" charset="0"/>
              <a:ea typeface="Helvetica Light Oblique" charset="0"/>
              <a:cs typeface="Helvetica Light Oblique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1635087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spc="300" dirty="0">
                <a:solidFill>
                  <a:schemeClr val="bg1">
                    <a:lumMod val="75000"/>
                    <a:lumOff val="25000"/>
                  </a:scheme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TRUTH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122447"/>
            <a:ext cx="12192000" cy="372067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Your imperfections </a:t>
            </a:r>
            <a:b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</a:br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are more powerful </a:t>
            </a:r>
            <a:b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</a:br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than you</a:t>
            </a:r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</a:rPr>
              <a:t>.</a:t>
            </a:r>
            <a:endParaRPr lang="en-US" sz="8000" b="1" i="1" spc="300" dirty="0">
              <a:solidFill>
                <a:schemeClr val="bg1"/>
              </a:solidFill>
              <a:latin typeface="Helvetica Light Oblique" charset="0"/>
              <a:ea typeface="Helvetica Light Oblique" charset="0"/>
              <a:cs typeface="Helvetica Light Oblique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9070934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04550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REDUCING SIN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766768"/>
            <a:ext cx="11287125" cy="102763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b="1" i="1" spc="1500" dirty="0">
                <a:solidFill>
                  <a:schemeClr val="bg1">
                    <a:lumMod val="75000"/>
                    <a:lumOff val="25000"/>
                  </a:schemeClr>
                </a:solidFill>
                <a:latin typeface="Helvetica Oblique" charset="0"/>
                <a:ea typeface="Helvetica Oblique" charset="0"/>
                <a:cs typeface="Helvetica Oblique" charset="0"/>
              </a:rPr>
              <a:t>GOOD NEWS</a:t>
            </a:r>
            <a:endParaRPr lang="en-US" sz="6500" b="1" i="1" spc="1500" dirty="0">
              <a:solidFill>
                <a:schemeClr val="bg1">
                  <a:lumMod val="75000"/>
                  <a:lumOff val="25000"/>
                </a:schemeClr>
              </a:solidFill>
              <a:latin typeface="Helvetica Oblique" charset="0"/>
              <a:ea typeface="Helvetica Oblique" charset="0"/>
              <a:cs typeface="Helvetica Oblique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5792467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49D3E-C404-47A3-BE79-0D3FCF6F3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40" y="58137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en-US" sz="4800" b="1" i="1" u="sng" dirty="0">
                <a:solidFill>
                  <a:schemeClr val="tx1"/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F3498-69CB-4C45-A54F-7ECD5F4AE7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0235" y="1414497"/>
            <a:ext cx="9905999" cy="446055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endParaRPr lang="en-US" sz="44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3CCB9F-7276-A633-C70C-494BA991AD41}"/>
              </a:ext>
            </a:extLst>
          </p:cNvPr>
          <p:cNvSpPr txBox="1"/>
          <p:nvPr/>
        </p:nvSpPr>
        <p:spPr>
          <a:xfrm>
            <a:off x="1343341" y="1683167"/>
            <a:ext cx="9389987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2 Corinthians 5:21</a:t>
            </a:r>
          </a:p>
          <a:p>
            <a:pPr algn="ctr"/>
            <a:r>
              <a:rPr lang="en-US" sz="4400" b="1" i="1" dirty="0"/>
              <a:t>For he hath made him to be sin for us, who knew no sin; that we might be made righteousness of God in him.</a:t>
            </a:r>
          </a:p>
        </p:txBody>
      </p:sp>
    </p:spTree>
    <p:extLst>
      <p:ext uri="{BB962C8B-B14F-4D97-AF65-F5344CB8AC3E}">
        <p14:creationId xmlns:p14="http://schemas.microsoft.com/office/powerpoint/2010/main" val="1206643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1089342" y="4981926"/>
            <a:ext cx="5651213" cy="107446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9050" tIns="19050" rIns="19050" bIns="19050" anchor="ctr">
            <a:spAutoFit/>
          </a:bodyPr>
          <a:lstStyle>
            <a:lvl1pPr>
              <a:lnSpc>
                <a:spcPct val="220000"/>
              </a:lnSpc>
              <a:defRPr sz="7200">
                <a:latin typeface="DINPro-Light"/>
                <a:ea typeface="DINPro-Light"/>
                <a:cs typeface="DINPro-Light"/>
                <a:sym typeface="DINPro-Light"/>
              </a:defRPr>
            </a:lvl1pPr>
          </a:lstStyle>
          <a:p>
            <a:r>
              <a:rPr sz="3600"/>
              <a:t>PSALM 127:1–5</a:t>
            </a:r>
          </a:p>
        </p:txBody>
      </p:sp>
      <p:sp>
        <p:nvSpPr>
          <p:cNvPr id="9" name="Rectangle 8"/>
          <p:cNvSpPr/>
          <p:nvPr/>
        </p:nvSpPr>
        <p:spPr>
          <a:xfrm>
            <a:off x="1295399" y="4687863"/>
            <a:ext cx="96012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pc="1000" dirty="0">
                <a:solidFill>
                  <a:schemeClr val="bg1">
                    <a:lumMod val="65000"/>
                    <a:lumOff val="35000"/>
                  </a:schemeClr>
                </a:solidFill>
                <a:latin typeface="Neutra Text" charset="0"/>
                <a:ea typeface="Neutra Text" charset="0"/>
                <a:cs typeface="Neutra Text" charset="0"/>
              </a:rPr>
              <a:t>romans 7:14–25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253BAC6-1891-4498-B4DB-DFC5CA8DD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3553" y="1503031"/>
            <a:ext cx="10256937" cy="1023986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Lesson 5:</a:t>
            </a:r>
            <a:r>
              <a:rPr lang="en-US" sz="5300" u="sng" dirty="0"/>
              <a:t> </a:t>
            </a:r>
            <a:br>
              <a:rPr lang="en-US" sz="5300" u="sng" dirty="0"/>
            </a:br>
            <a:r>
              <a:rPr lang="en-US" sz="5300" dirty="0"/>
              <a:t>   </a:t>
            </a:r>
            <a:r>
              <a:rPr lang="en-US" sz="5300" u="sng" dirty="0"/>
              <a:t> The Horror of SIN</a:t>
            </a:r>
            <a:br>
              <a:rPr lang="en-US" sz="5300" u="sng" dirty="0"/>
            </a:br>
            <a:endParaRPr lang="en-US" u="sng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27BA942-B893-42D3-B807-A9129BF2B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258" y="1617780"/>
            <a:ext cx="11471494" cy="4117189"/>
          </a:xfrm>
        </p:spPr>
        <p:txBody>
          <a:bodyPr>
            <a:noAutofit/>
          </a:bodyPr>
          <a:lstStyle/>
          <a:p>
            <a:endParaRPr lang="en-US" sz="3600" b="1" dirty="0">
              <a:solidFill>
                <a:schemeClr val="tx1"/>
              </a:solidFill>
            </a:endParaRPr>
          </a:p>
          <a:p>
            <a:r>
              <a:rPr lang="en-US" sz="3600" b="1" dirty="0">
                <a:solidFill>
                  <a:schemeClr val="bg1"/>
                </a:solidFill>
              </a:rPr>
              <a:t>1. </a:t>
            </a:r>
            <a:r>
              <a:rPr lang="en-US" sz="4000" b="1" dirty="0">
                <a:solidFill>
                  <a:schemeClr val="bg1"/>
                </a:solidFill>
              </a:rPr>
              <a:t>Grasp the terrible weightiness of sin.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2. Learn how to respond properly to sin 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chemeClr val="bg1"/>
                </a:solidFill>
              </a:rPr>
              <a:t>3. Understand the position of “no condemnation that Christians have in Christ.</a:t>
            </a:r>
          </a:p>
        </p:txBody>
      </p:sp>
    </p:spTree>
    <p:extLst>
      <p:ext uri="{BB962C8B-B14F-4D97-AF65-F5344CB8AC3E}">
        <p14:creationId xmlns:p14="http://schemas.microsoft.com/office/powerpoint/2010/main" val="41036583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270452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spc="10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</a:rPr>
              <a:t>REDUCING SIN</a:t>
            </a:r>
            <a:endParaRPr lang="en-US" i="1" spc="1000" dirty="0">
              <a:solidFill>
                <a:schemeClr val="bg1"/>
              </a:solidFill>
              <a:latin typeface="Helvetica Light Oblique" charset="0"/>
              <a:ea typeface="Helvetica Light Oblique" charset="0"/>
              <a:cs typeface="Helvetica Light Oblique" charset="0"/>
              <a:sym typeface="Helvetica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4772" y="2643201"/>
            <a:ext cx="11287125" cy="102763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b="1" i="1" spc="1500" dirty="0">
                <a:solidFill>
                  <a:schemeClr val="bg1">
                    <a:lumMod val="75000"/>
                    <a:lumOff val="25000"/>
                  </a:scheme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BAD NEWS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36355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REDUCING SIN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596018"/>
            <a:ext cx="11287125" cy="102763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b="1" i="1" spc="1500" dirty="0">
                <a:solidFill>
                  <a:schemeClr val="bg1">
                    <a:lumMod val="75000"/>
                    <a:lumOff val="25000"/>
                  </a:schemeClr>
                </a:solidFill>
                <a:latin typeface="Helvetica Oblique" charset="0"/>
                <a:ea typeface="Helvetica Oblique" charset="0"/>
                <a:cs typeface="Helvetica Oblique" charset="0"/>
                <a:sym typeface="Helvetica Light"/>
              </a:rPr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2553760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spc="300" dirty="0">
                <a:solidFill>
                  <a:schemeClr val="bg1">
                    <a:lumMod val="75000"/>
                    <a:lumOff val="25000"/>
                  </a:scheme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A Self-defense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spc="300" dirty="0">
                <a:solidFill>
                  <a:schemeClr val="bg1">
                    <a:lumMod val="75000"/>
                    <a:lumOff val="25000"/>
                  </a:scheme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RESPONSE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2353553"/>
            <a:ext cx="12192000" cy="1258465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A Self-depreciation</a:t>
            </a:r>
          </a:p>
        </p:txBody>
      </p:sp>
    </p:spTree>
    <p:extLst>
      <p:ext uri="{BB962C8B-B14F-4D97-AF65-F5344CB8AC3E}">
        <p14:creationId xmlns:p14="http://schemas.microsoft.com/office/powerpoint/2010/main" val="4886275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328118"/>
            <a:ext cx="12192000" cy="3043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i="1" spc="1000" dirty="0">
                <a:solidFill>
                  <a:srgbClr val="FFFFFF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REDUCING SIN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2437" y="2717342"/>
            <a:ext cx="11287125" cy="1027632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6500" b="1" i="1" spc="1500" dirty="0">
                <a:solidFill>
                  <a:schemeClr val="bg1">
                    <a:lumMod val="75000"/>
                    <a:lumOff val="25000"/>
                  </a:schemeClr>
                </a:solidFill>
                <a:latin typeface="Helvetica Oblique" charset="0"/>
                <a:ea typeface="Helvetica Oblique" charset="0"/>
                <a:cs typeface="Helvetica Oblique" charset="0"/>
              </a:rPr>
              <a:t>TRUTH</a:t>
            </a:r>
            <a:endParaRPr lang="en-US" sz="6500" b="1" i="1" spc="1500" dirty="0">
              <a:solidFill>
                <a:schemeClr val="bg1">
                  <a:lumMod val="75000"/>
                  <a:lumOff val="25000"/>
                </a:schemeClr>
              </a:solidFill>
              <a:latin typeface="Helvetica Oblique" charset="0"/>
              <a:ea typeface="Helvetica Oblique" charset="0"/>
              <a:cs typeface="Helvetica Oblique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8770426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1" r="6521"/>
          <a:stretch/>
        </p:blipFill>
        <p:spPr>
          <a:xfrm>
            <a:off x="-1" y="0"/>
            <a:ext cx="12192001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" y="6313544"/>
            <a:ext cx="12192000" cy="442857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2700" i="1" spc="300" dirty="0">
                <a:solidFill>
                  <a:schemeClr val="bg1">
                    <a:lumMod val="75000"/>
                    <a:lumOff val="25000"/>
                  </a:schemeClr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TRUTH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738000"/>
            <a:ext cx="12192000" cy="2489571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3547" tIns="13547" rIns="13547" bIns="13547" numCol="1" spcCol="38100" rtlCol="0" anchor="ctr">
            <a:spAutoFit/>
          </a:bodyPr>
          <a:lstStyle/>
          <a:p>
            <a:pPr algn="ctr" defTabSz="293511" hangingPunct="0"/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  <a:sym typeface="Helvetica Light"/>
              </a:rPr>
              <a:t>You aren’t</a:t>
            </a:r>
          </a:p>
          <a:p>
            <a:pPr algn="ctr" defTabSz="293511" hangingPunct="0"/>
            <a:r>
              <a:rPr lang="en-US" sz="8000" b="1" i="1" spc="300" dirty="0">
                <a:solidFill>
                  <a:schemeClr val="bg1"/>
                </a:solidFill>
                <a:latin typeface="Helvetica Light Oblique" charset="0"/>
                <a:ea typeface="Helvetica Light Oblique" charset="0"/>
                <a:cs typeface="Helvetica Light Oblique" charset="0"/>
              </a:rPr>
              <a:t>perfect.</a:t>
            </a:r>
            <a:endParaRPr lang="en-US" sz="8000" b="1" i="1" spc="300" dirty="0">
              <a:solidFill>
                <a:schemeClr val="bg1"/>
              </a:solidFill>
              <a:latin typeface="Helvetica Light Oblique" charset="0"/>
              <a:ea typeface="Helvetica Light Oblique" charset="0"/>
              <a:cs typeface="Helvetica Light Oblique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4344622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A8933F5B8E143BF5592ABDB0F2413" ma:contentTypeVersion="15" ma:contentTypeDescription="Create a new document." ma:contentTypeScope="" ma:versionID="d351ffd748a636142801f8922c680e87">
  <xsd:schema xmlns:xsd="http://www.w3.org/2001/XMLSchema" xmlns:xs="http://www.w3.org/2001/XMLSchema" xmlns:p="http://schemas.microsoft.com/office/2006/metadata/properties" xmlns:ns1="http://schemas.microsoft.com/sharepoint/v3" xmlns:ns3="054987f6-42e6-4b9b-affb-57a229d4d3bc" xmlns:ns4="8053950e-8931-46cc-8f74-31803a8d7eb8" targetNamespace="http://schemas.microsoft.com/office/2006/metadata/properties" ma:root="true" ma:fieldsID="205c153473417ec7bd189a5e152169c9" ns1:_="" ns3:_="" ns4:_="">
    <xsd:import namespace="http://schemas.microsoft.com/sharepoint/v3"/>
    <xsd:import namespace="054987f6-42e6-4b9b-affb-57a229d4d3bc"/>
    <xsd:import namespace="8053950e-8931-46cc-8f74-31803a8d7eb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4987f6-42e6-4b9b-affb-57a229d4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3950e-8931-46cc-8f74-31803a8d7e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3491833-04A0-4D6A-A2B5-87466070AD8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http://schemas.microsoft.com/sharepoint/v3"/>
    <ds:schemaRef ds:uri="054987f6-42e6-4b9b-affb-57a229d4d3bc"/>
    <ds:schemaRef ds:uri="8053950e-8931-46cc-8f74-31803a8d7eb8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99A4A4-20BC-45CE-9FBD-A81E5311E1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5A1C91-2816-4A1B-8625-AB8817FBBFB1}">
  <ds:schemaRefs>
    <ds:schemaRef ds:uri="http://schemas.microsoft.com/office/2006/metadata/properties"/>
    <ds:schemaRef ds:uri="http://www.w3.org/2000/xmlns/"/>
    <ds:schemaRef ds:uri="http://schemas.microsoft.com/sharepoint/v3"/>
    <ds:schemaRef ds:uri="http://www.w3.org/2001/XMLSchema-instance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0d111c4b-49e3-4225-99d5-171502db0107}" enabled="1" method="Standard" siteId="{bcfa3e87-841e-48c7-983b-584159dd1a6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2278</TotalTime>
  <Words>184</Words>
  <Application>Microsoft Office PowerPoint</Application>
  <PresentationFormat>Widescreen</PresentationFormat>
  <Paragraphs>33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DINPro-Light</vt:lpstr>
      <vt:lpstr>Helvetica Light Oblique</vt:lpstr>
      <vt:lpstr>Helvetica Oblique</vt:lpstr>
      <vt:lpstr>Neutra Text</vt:lpstr>
      <vt:lpstr>Basis</vt:lpstr>
      <vt:lpstr>Galatians 2:20    I am crucified with Christ: nevertheless I live; yet not I, but Christ liveth in me: and the life which I now live in the flesh I live by the faith of the Son of God, who loved me, and gave himself for me.</vt:lpstr>
      <vt:lpstr>PowerPoint Presentation</vt:lpstr>
      <vt:lpstr>Lesson 5:      The Horror of SIN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Colossians  3:23 “and whatsoever ye do, do it heartily, as to the lord, and not unto men”</dc:title>
  <dc:creator>Jones, Jason</dc:creator>
  <cp:lastModifiedBy>Paul Woelfle</cp:lastModifiedBy>
  <cp:revision>20</cp:revision>
  <dcterms:created xsi:type="dcterms:W3CDTF">2019-11-19T01:36:00Z</dcterms:created>
  <dcterms:modified xsi:type="dcterms:W3CDTF">2023-10-09T02:17:35Z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0x01010050FA8933F5B8E143BF5592ABDB0F2413</vt:lpwstr>
  </property>
  <property fmtid="{D5CDD505-2E9C-101B-9397-08002B2CF9AE}" pid="3" name="MSIP_Label_0d111c4b-49e3-4225-99d5-171502db0107_Enabled">
    <vt:lpwstr>true</vt:lpwstr>
  </property>
  <property fmtid="{D5CDD505-2E9C-101B-9397-08002B2CF9AE}" pid="4" name="MSIP_Label_0d111c4b-49e3-4225-99d5-171502db0107_SetDate">
    <vt:lpwstr>2022-01-28T00:28:00Z</vt:lpwstr>
  </property>
  <property fmtid="{D5CDD505-2E9C-101B-9397-08002B2CF9AE}" pid="5" name="MSIP_Label_0d111c4b-49e3-4225-99d5-171502db0107_Method">
    <vt:lpwstr>Standard</vt:lpwstr>
  </property>
  <property fmtid="{D5CDD505-2E9C-101B-9397-08002B2CF9AE}" pid="6" name="MSIP_Label_0d111c4b-49e3-4225-99d5-171502db0107_Name">
    <vt:lpwstr>Authorized Use</vt:lpwstr>
  </property>
  <property fmtid="{D5CDD505-2E9C-101B-9397-08002B2CF9AE}" pid="7" name="MSIP_Label_0d111c4b-49e3-4225-99d5-171502db0107_SiteId">
    <vt:lpwstr>bcfa3e87-841e-48c7-983b-584159dd1a69</vt:lpwstr>
  </property>
  <property fmtid="{D5CDD505-2E9C-101B-9397-08002B2CF9AE}" pid="8" name="MSIP_Label_0d111c4b-49e3-4225-99d5-171502db0107_ActionId">
    <vt:lpwstr>3be2dc25-8ab6-445b-bd51-968bfd7687ba</vt:lpwstr>
  </property>
  <property fmtid="{D5CDD505-2E9C-101B-9397-08002B2CF9AE}" pid="9" name="MSIP_Label_0d111c4b-49e3-4225-99d5-171502db0107_ContentBits">
    <vt:lpwstr>0</vt:lpwstr>
  </property>
</Properties>
</file>