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0" r:id="rId4"/>
  </p:sldMasterIdLst>
  <p:notesMasterIdLst>
    <p:notesMasterId r:id="rId15"/>
  </p:notesMasterIdLst>
  <p:sldIdLst>
    <p:sldId id="256" r:id="rId5"/>
    <p:sldId id="257" r:id="rId6"/>
    <p:sldId id="258" r:id="rId7"/>
    <p:sldId id="268" r:id="rId8"/>
    <p:sldId id="259" r:id="rId9"/>
    <p:sldId id="269" r:id="rId10"/>
    <p:sldId id="270" r:id="rId11"/>
    <p:sldId id="272" r:id="rId12"/>
    <p:sldId id="273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AB0100-9A4F-431F-97A7-3F56F9FF8525}" v="784" dt="2023-09-09T03:56:34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0EBA7-EB7B-43CF-A9AC-0FE1518FAC1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F2243-FB7D-40AD-ACA4-B3D53AE4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6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56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51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4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6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9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54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0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6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56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4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4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7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8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kingjamesbibleonline.org/Galatians-2-2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63FE6F10-B3AD-4403-94CA-F51155286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364D6A39-A4F7-4B00-9F42-3BC67177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3553ADF-88A1-4645-B819-890CA3DF7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B5D0D97D-7911-4A25-88E2-4D81FD4A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57C757-2541-4033-8B27-9DE6B85DF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8028" y="2892700"/>
            <a:ext cx="3507586" cy="3647761"/>
          </a:xfrm>
        </p:spPr>
        <p:txBody>
          <a:bodyPr>
            <a:noAutofit/>
          </a:bodyPr>
          <a:lstStyle/>
          <a:p>
            <a:r>
              <a:rPr lang="en-US" sz="3200" i="1" u="sng" dirty="0">
                <a:solidFill>
                  <a:schemeClr val="bg1"/>
                </a:solidFill>
                <a:hlinkClick r:id="rId2" tooltip="Galatians 2: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Galatians 2:20</a:t>
            </a:r>
            <a:r>
              <a:rPr lang="en-US" sz="3200" i="1" u="sng" dirty="0">
                <a:solidFill>
                  <a:schemeClr val="bg1"/>
                </a:solidFill>
              </a:rPr>
              <a:t> </a:t>
            </a:r>
            <a:br>
              <a:rPr lang="en-US" sz="3200" b="0" dirty="0">
                <a:solidFill>
                  <a:schemeClr val="bg1"/>
                </a:solidFill>
              </a:rPr>
            </a:br>
            <a:br>
              <a:rPr lang="en-US" sz="32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32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I am crucified with Christ: nevertheless I live; yet not I, but Christ liveth in me: and the life which I now live in the flesh </a:t>
            </a:r>
            <a:r>
              <a:rPr lang="en-US" sz="3200" i="1" u="sng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live by the faith of the Son of God</a:t>
            </a:r>
            <a:r>
              <a:rPr lang="en-US" sz="32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who loved me, and gave himself for me</a:t>
            </a:r>
            <a:r>
              <a:rPr lang="en-US" sz="105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1000" i="1" u="sng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B4B1EC-C7F9-D8A9-45C1-FAAFB64B3C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1"/>
          <a:stretch/>
        </p:blipFill>
        <p:spPr>
          <a:xfrm>
            <a:off x="872064" y="857675"/>
            <a:ext cx="6045576" cy="514066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0198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49D3E-C404-47A3-BE79-0D3FCF6F3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58137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4800" b="1" i="1" u="sng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F3498-69CB-4C45-A54F-7ECD5F4AE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235" y="1414497"/>
            <a:ext cx="9905999" cy="446055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en-US" sz="4400" b="1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3CCB9F-7276-A633-C70C-494BA991AD41}"/>
              </a:ext>
            </a:extLst>
          </p:cNvPr>
          <p:cNvSpPr txBox="1"/>
          <p:nvPr/>
        </p:nvSpPr>
        <p:spPr>
          <a:xfrm>
            <a:off x="1401006" y="1307965"/>
            <a:ext cx="938998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0" dirty="0">
                <a:solidFill>
                  <a:srgbClr val="000000"/>
                </a:solidFill>
                <a:effectLst/>
                <a:latin typeface="system-ui"/>
              </a:rPr>
              <a:t>Jesus – He is God. He is alive. He is standing before you. He is waiting for you to set aside all the misinformation and to trust Him for who He really is. He doesn’t call you to join a religion. He invites you to be born in Him, loved by Him, and saved by His grace.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206643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24" name="Shape 124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865306" y="1817331"/>
            <a:ext cx="6099285" cy="35009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>
              <a:defRPr sz="15000">
                <a:solidFill>
                  <a:srgbClr val="000000"/>
                </a:solidFill>
                <a:latin typeface="DINPro-Light"/>
                <a:ea typeface="DINPro-Light"/>
                <a:cs typeface="DINPro-Light"/>
                <a:sym typeface="DINPro-Light"/>
              </a:defRPr>
            </a:pPr>
            <a:r>
              <a:rPr sz="7500" dirty="0"/>
              <a:t>GUARDIANS </a:t>
            </a:r>
            <a:br>
              <a:rPr sz="7500" dirty="0"/>
            </a:br>
            <a:r>
              <a:rPr sz="7500" dirty="0"/>
              <a:t>OF GOD’S HERITAGE</a:t>
            </a:r>
          </a:p>
        </p:txBody>
      </p:sp>
      <p:sp>
        <p:nvSpPr>
          <p:cNvPr id="129" name="Shape 129"/>
          <p:cNvSpPr/>
          <p:nvPr/>
        </p:nvSpPr>
        <p:spPr>
          <a:xfrm>
            <a:off x="1089342" y="4981926"/>
            <a:ext cx="5651213" cy="10744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lnSpc>
                <a:spcPct val="220000"/>
              </a:lnSpc>
              <a:defRPr sz="7200">
                <a:latin typeface="DINPro-Light"/>
                <a:ea typeface="DINPro-Light"/>
                <a:cs typeface="DINPro-Light"/>
                <a:sym typeface="DINPro-Light"/>
              </a:defRPr>
            </a:lvl1pPr>
          </a:lstStyle>
          <a:p>
            <a:r>
              <a:rPr sz="3600"/>
              <a:t>PSALM 127:1–5</a:t>
            </a:r>
          </a:p>
        </p:txBody>
      </p:sp>
      <p:sp>
        <p:nvSpPr>
          <p:cNvPr id="9" name="Rectangle 8"/>
          <p:cNvSpPr/>
          <p:nvPr/>
        </p:nvSpPr>
        <p:spPr>
          <a:xfrm>
            <a:off x="1295399" y="4687863"/>
            <a:ext cx="9601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pc="10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Neutra Text" charset="0"/>
                <a:ea typeface="Neutra Text" charset="0"/>
                <a:cs typeface="Neutra Text" charset="0"/>
              </a:rPr>
              <a:t>jeremiah</a:t>
            </a:r>
            <a:r>
              <a:rPr lang="en-US" sz="2400" spc="1000" dirty="0">
                <a:solidFill>
                  <a:schemeClr val="bg1">
                    <a:lumMod val="65000"/>
                    <a:lumOff val="35000"/>
                  </a:schemeClr>
                </a:solidFill>
                <a:latin typeface="Neutra Text" charset="0"/>
                <a:ea typeface="Neutra Text" charset="0"/>
                <a:cs typeface="Neutra Text" charset="0"/>
              </a:rPr>
              <a:t> 31:3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18844" y="3623385"/>
            <a:ext cx="960120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0" spc="1350" dirty="0">
                <a:solidFill>
                  <a:schemeClr val="bg1">
                    <a:lumMod val="75000"/>
                    <a:lumOff val="25000"/>
                  </a:schemeClr>
                </a:solidFill>
                <a:latin typeface="Neutra Text Light" charset="0"/>
                <a:ea typeface="Neutra Text Light" charset="0"/>
                <a:cs typeface="Neutra Text Light" charset="0"/>
              </a:rPr>
              <a:t>christianity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3D96A0-9B03-99B8-2737-16B507442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53BAC6-1891-4498-B4DB-DFC5CA8DD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553" y="1503031"/>
            <a:ext cx="10256937" cy="1023986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  Lesson 2: </a:t>
            </a:r>
            <a:br>
              <a:rPr lang="en-US" sz="5300" dirty="0"/>
            </a:br>
            <a:r>
              <a:rPr lang="en-US" sz="5300" dirty="0"/>
              <a:t>    The Real Jesus</a:t>
            </a:r>
            <a:br>
              <a:rPr lang="en-US" sz="5300" dirty="0"/>
            </a:b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27BA942-B893-42D3-B807-A9129BF2B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330" y="1237780"/>
            <a:ext cx="11471494" cy="4117189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tx1"/>
              </a:solidFill>
            </a:endParaRPr>
          </a:p>
          <a:p>
            <a:r>
              <a:rPr lang="en-US" sz="3600" b="1" dirty="0">
                <a:solidFill>
                  <a:schemeClr val="tx1"/>
                </a:solidFill>
              </a:rPr>
              <a:t>1. </a:t>
            </a:r>
            <a:r>
              <a:rPr lang="en-US" sz="4000" b="1" dirty="0">
                <a:solidFill>
                  <a:schemeClr val="tx1"/>
                </a:solidFill>
              </a:rPr>
              <a:t>Realize that Jesus is, as He claimed to be, God.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</a:rPr>
              <a:t>2. Understand that Jesus didn’t come to bring a religious system, but a personal relationship with God.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</a:rPr>
              <a:t>3. Recognize that a relationship with Jesus begins with and continues in grace.</a:t>
            </a:r>
          </a:p>
        </p:txBody>
      </p:sp>
    </p:spTree>
    <p:extLst>
      <p:ext uri="{BB962C8B-B14F-4D97-AF65-F5344CB8AC3E}">
        <p14:creationId xmlns:p14="http://schemas.microsoft.com/office/powerpoint/2010/main" val="4103658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EFF9D-ADEB-86F9-07D3-896307047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96EAD756-1C99-7000-8B51-230716FA8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9465" y="2057400"/>
            <a:ext cx="7179733" cy="40386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F55608-0A5A-CF48-681B-B090189C5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46E08E-FBC9-D0EA-E1DD-5E8A1A570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03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42480-409C-424E-99DF-9A67A9F34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09" y="873457"/>
            <a:ext cx="3461688" cy="522254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I. </a:t>
            </a:r>
            <a:r>
              <a:rPr lang="en-US" b="1" i="1" dirty="0">
                <a:solidFill>
                  <a:srgbClr val="FFFFFF"/>
                </a:solidFill>
              </a:rPr>
              <a:t>A Disciple Is </a:t>
            </a:r>
            <a:r>
              <a:rPr lang="en-US" b="1" i="1" u="sng" dirty="0">
                <a:solidFill>
                  <a:srgbClr val="FFFFFF"/>
                </a:solidFill>
              </a:rPr>
              <a:t>Called</a:t>
            </a:r>
            <a:r>
              <a:rPr lang="en-US" dirty="0">
                <a:solidFill>
                  <a:srgbClr val="FFFFFF"/>
                </a:solidFill>
              </a:rPr>
              <a:t>	 </a:t>
            </a:r>
            <a:endParaRPr lang="en-US" b="1" i="1" u="sng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7B1F9-71F0-46C7-A9E4-6745D7B71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2151" y="2292404"/>
            <a:ext cx="8199922" cy="5222543"/>
          </a:xfrm>
        </p:spPr>
        <p:txBody>
          <a:bodyPr anchor="ctr">
            <a:normAutofit/>
          </a:bodyPr>
          <a:lstStyle/>
          <a:p>
            <a:pPr marL="457200" indent="-457200">
              <a:buAutoNum type="alphaUcPeriod"/>
            </a:pPr>
            <a:r>
              <a:rPr lang="en-US" sz="4000" b="1" dirty="0">
                <a:solidFill>
                  <a:schemeClr val="tx1"/>
                </a:solidFill>
              </a:rPr>
              <a:t> His teaching was profound.</a:t>
            </a:r>
            <a:endParaRPr lang="en-US" sz="4000" b="1" i="1" u="sng" dirty="0">
              <a:solidFill>
                <a:schemeClr val="tx1"/>
              </a:solidFill>
            </a:endParaRPr>
          </a:p>
          <a:p>
            <a:pPr marL="457200" indent="-457200">
              <a:buAutoNum type="alphaUcPeriod"/>
            </a:pPr>
            <a:r>
              <a:rPr lang="en-US" sz="4000" b="1" dirty="0">
                <a:solidFill>
                  <a:schemeClr val="tx1"/>
                </a:solidFill>
              </a:rPr>
              <a:t> His works were powerful</a:t>
            </a:r>
          </a:p>
          <a:p>
            <a:pPr marL="457200" indent="-457200">
              <a:buAutoNum type="alphaUcPeriod"/>
            </a:pPr>
            <a:r>
              <a:rPr lang="en-US" sz="4000" b="1" dirty="0">
                <a:solidFill>
                  <a:schemeClr val="tx1"/>
                </a:solidFill>
              </a:rPr>
              <a:t> His love was incomparable</a:t>
            </a:r>
          </a:p>
          <a:p>
            <a:pPr marL="457200" indent="-457200">
              <a:buAutoNum type="alphaUcPeriod"/>
            </a:pPr>
            <a:r>
              <a:rPr lang="en-US" sz="4000" b="1" dirty="0">
                <a:solidFill>
                  <a:schemeClr val="tx1"/>
                </a:solidFill>
              </a:rPr>
              <a:t> His claims were confrontational.</a:t>
            </a:r>
            <a:endParaRPr lang="en-US" sz="4000" b="1" i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600" b="1" i="1" u="sng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683DA0-C424-0CC8-CC50-05B072950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31647">
            <a:off x="572748" y="1763962"/>
            <a:ext cx="5255760" cy="143459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8692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17AE7-849B-B18F-74DA-8DC52AD5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33B7D-EBCC-6307-BA9A-A7D3D2FF6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04A91A-9D9C-1DEC-EA35-5E987975D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A98BAD-6BA2-6D42-7C52-0B97BFD27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CC303F-CDA1-CD75-BF17-CC02B42D4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60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6CAFC-6010-0330-560D-2CD0F019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6D2EA-68EE-3AFC-055F-ABB2A131C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B159EB-6DBC-F33D-4672-1DA4DC8B1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197FC2-B330-D0D5-E707-C626277D2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5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42480-409C-424E-99DF-9A67A9F34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09" y="873457"/>
            <a:ext cx="3461688" cy="522254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I. </a:t>
            </a:r>
            <a:r>
              <a:rPr lang="en-US" b="1" i="1" dirty="0">
                <a:solidFill>
                  <a:srgbClr val="FFFFFF"/>
                </a:solidFill>
              </a:rPr>
              <a:t>A Disciple Is </a:t>
            </a:r>
            <a:r>
              <a:rPr lang="en-US" b="1" i="1" u="sng" dirty="0">
                <a:solidFill>
                  <a:srgbClr val="FFFFFF"/>
                </a:solidFill>
              </a:rPr>
              <a:t>Called</a:t>
            </a:r>
            <a:r>
              <a:rPr lang="en-US" dirty="0">
                <a:solidFill>
                  <a:srgbClr val="FFFFFF"/>
                </a:solidFill>
              </a:rPr>
              <a:t>	 </a:t>
            </a:r>
            <a:endParaRPr lang="en-US" b="1" i="1" u="sng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7B1F9-71F0-46C7-A9E4-6745D7B71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25" y="2024108"/>
            <a:ext cx="6240768" cy="3759693"/>
          </a:xfrm>
        </p:spPr>
        <p:txBody>
          <a:bodyPr anchor="ctr">
            <a:normAutofit/>
          </a:bodyPr>
          <a:lstStyle/>
          <a:p>
            <a:pPr marL="457200" indent="-457200">
              <a:buAutoNum type="alphaUcPeriod"/>
            </a:pPr>
            <a:r>
              <a:rPr lang="en-US" sz="4000" b="1" dirty="0">
                <a:solidFill>
                  <a:schemeClr val="tx1"/>
                </a:solidFill>
              </a:rPr>
              <a:t> Where is the truth?</a:t>
            </a:r>
            <a:endParaRPr lang="en-US" sz="4000" b="1" i="1" u="sng" dirty="0">
              <a:solidFill>
                <a:schemeClr val="tx1"/>
              </a:solidFill>
            </a:endParaRPr>
          </a:p>
          <a:p>
            <a:pPr marL="457200" indent="-457200">
              <a:buAutoNum type="alphaUcPeriod"/>
            </a:pPr>
            <a:r>
              <a:rPr lang="en-US" sz="4000" b="1" dirty="0">
                <a:solidFill>
                  <a:schemeClr val="tx1"/>
                </a:solidFill>
              </a:rPr>
              <a:t> Do you love me?</a:t>
            </a:r>
            <a:endParaRPr lang="en-US" sz="3600" b="1" i="1" u="sng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DB9847-01DC-FE35-3B98-B3D2FD704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68998">
            <a:off x="689392" y="1996344"/>
            <a:ext cx="6073666" cy="156223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24732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6CAFC-6010-0330-560D-2CD0F019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6D2EA-68EE-3AFC-055F-ABB2A131C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B159EB-6DBC-F33D-4672-1DA4DC8B1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197FC2-B330-D0D5-E707-C626277D2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658E3B-BA3D-0E2C-5C3C-96BE96DEE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13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FA8933F5B8E143BF5592ABDB0F2413" ma:contentTypeVersion="15" ma:contentTypeDescription="Create a new document." ma:contentTypeScope="" ma:versionID="d351ffd748a636142801f8922c680e87">
  <xsd:schema xmlns:xsd="http://www.w3.org/2001/XMLSchema" xmlns:xs="http://www.w3.org/2001/XMLSchema" xmlns:p="http://schemas.microsoft.com/office/2006/metadata/properties" xmlns:ns1="http://schemas.microsoft.com/sharepoint/v3" xmlns:ns3="054987f6-42e6-4b9b-affb-57a229d4d3bc" xmlns:ns4="8053950e-8931-46cc-8f74-31803a8d7eb8" targetNamespace="http://schemas.microsoft.com/office/2006/metadata/properties" ma:root="true" ma:fieldsID="205c153473417ec7bd189a5e152169c9" ns1:_="" ns3:_="" ns4:_="">
    <xsd:import namespace="http://schemas.microsoft.com/sharepoint/v3"/>
    <xsd:import namespace="054987f6-42e6-4b9b-affb-57a229d4d3bc"/>
    <xsd:import namespace="8053950e-8931-46cc-8f74-31803a8d7eb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4987f6-42e6-4b9b-affb-57a229d4d3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53950e-8931-46cc-8f74-31803a8d7e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199A4A4-20BC-45CE-9FBD-A81E5311E1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491833-04A0-4D6A-A2B5-87466070AD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54987f6-42e6-4b9b-affb-57a229d4d3bc"/>
    <ds:schemaRef ds:uri="8053950e-8931-46cc-8f74-31803a8d7e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5A1C91-2816-4A1B-8625-AB8817FBBFB1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053950e-8931-46cc-8f74-31803a8d7eb8"/>
    <ds:schemaRef ds:uri="http://schemas.microsoft.com/sharepoint/v3"/>
    <ds:schemaRef ds:uri="054987f6-42e6-4b9b-affb-57a229d4d3bc"/>
    <ds:schemaRef ds:uri="http://purl.org/dc/terms/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0d111c4b-49e3-4225-99d5-171502db0107}" enabled="1" method="Standard" siteId="{bcfa3e87-841e-48c7-983b-584159dd1a6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1183</TotalTime>
  <Words>242</Words>
  <Application>Microsoft Office PowerPoint</Application>
  <PresentationFormat>Widescreen</PresentationFormat>
  <Paragraphs>20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Corbel</vt:lpstr>
      <vt:lpstr>DINPro-Light</vt:lpstr>
      <vt:lpstr>Neutra Text</vt:lpstr>
      <vt:lpstr>Neutra Text Light</vt:lpstr>
      <vt:lpstr>system-ui</vt:lpstr>
      <vt:lpstr>Basis</vt:lpstr>
      <vt:lpstr>Galatians 2:20    I am crucified with Christ: nevertheless I live; yet not I, but Christ liveth in me: and the life which I now live in the flesh I live by the faith of the Son of God, who loved me, and gave himself for me.</vt:lpstr>
      <vt:lpstr>PowerPoint Presentation</vt:lpstr>
      <vt:lpstr>  Lesson 2:      The Real Jesus </vt:lpstr>
      <vt:lpstr>PowerPoint Presentation</vt:lpstr>
      <vt:lpstr>I. A Disciple Is Called  </vt:lpstr>
      <vt:lpstr>PowerPoint Presentation</vt:lpstr>
      <vt:lpstr>PowerPoint Presentation</vt:lpstr>
      <vt:lpstr>I. A Disciple Is Called  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Colossians  3:23 “and whatsoever ye do, do it heartily, as to the lord, and not unto men”</dc:title>
  <dc:creator>Jones, Jason</dc:creator>
  <cp:lastModifiedBy>Paul Woelfle</cp:lastModifiedBy>
  <cp:revision>15</cp:revision>
  <dcterms:created xsi:type="dcterms:W3CDTF">2019-11-19T01:36:00Z</dcterms:created>
  <dcterms:modified xsi:type="dcterms:W3CDTF">2023-09-13T15:51:22Z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0x01010050FA8933F5B8E143BF5592ABDB0F2413</vt:lpwstr>
  </property>
  <property fmtid="{D5CDD505-2E9C-101B-9397-08002B2CF9AE}" pid="3" name="MSIP_Label_0d111c4b-49e3-4225-99d5-171502db0107_Enabled">
    <vt:lpwstr>true</vt:lpwstr>
  </property>
  <property fmtid="{D5CDD505-2E9C-101B-9397-08002B2CF9AE}" pid="4" name="MSIP_Label_0d111c4b-49e3-4225-99d5-171502db0107_SetDate">
    <vt:lpwstr>2022-01-28T00:28:00Z</vt:lpwstr>
  </property>
  <property fmtid="{D5CDD505-2E9C-101B-9397-08002B2CF9AE}" pid="5" name="MSIP_Label_0d111c4b-49e3-4225-99d5-171502db0107_Method">
    <vt:lpwstr>Standard</vt:lpwstr>
  </property>
  <property fmtid="{D5CDD505-2E9C-101B-9397-08002B2CF9AE}" pid="6" name="MSIP_Label_0d111c4b-49e3-4225-99d5-171502db0107_Name">
    <vt:lpwstr>Authorized Use</vt:lpwstr>
  </property>
  <property fmtid="{D5CDD505-2E9C-101B-9397-08002B2CF9AE}" pid="7" name="MSIP_Label_0d111c4b-49e3-4225-99d5-171502db0107_SiteId">
    <vt:lpwstr>bcfa3e87-841e-48c7-983b-584159dd1a69</vt:lpwstr>
  </property>
  <property fmtid="{D5CDD505-2E9C-101B-9397-08002B2CF9AE}" pid="8" name="MSIP_Label_0d111c4b-49e3-4225-99d5-171502db0107_ActionId">
    <vt:lpwstr>3be2dc25-8ab6-445b-bd51-968bfd7687ba</vt:lpwstr>
  </property>
  <property fmtid="{D5CDD505-2E9C-101B-9397-08002B2CF9AE}" pid="9" name="MSIP_Label_0d111c4b-49e3-4225-99d5-171502db0107_ContentBits">
    <vt:lpwstr>0</vt:lpwstr>
  </property>
</Properties>
</file>